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3"/>
  </p:notesMasterIdLst>
  <p:sldIdLst>
    <p:sldId id="256" r:id="rId2"/>
    <p:sldId id="274" r:id="rId3"/>
    <p:sldId id="286" r:id="rId4"/>
    <p:sldId id="275" r:id="rId5"/>
    <p:sldId id="335" r:id="rId6"/>
    <p:sldId id="276" r:id="rId7"/>
    <p:sldId id="277" r:id="rId8"/>
    <p:sldId id="332" r:id="rId9"/>
    <p:sldId id="339" r:id="rId10"/>
    <p:sldId id="337" r:id="rId11"/>
    <p:sldId id="336" r:id="rId12"/>
    <p:sldId id="327" r:id="rId13"/>
    <p:sldId id="331" r:id="rId14"/>
    <p:sldId id="326" r:id="rId15"/>
    <p:sldId id="338" r:id="rId16"/>
    <p:sldId id="328" r:id="rId17"/>
    <p:sldId id="329" r:id="rId18"/>
    <p:sldId id="333" r:id="rId19"/>
    <p:sldId id="299" r:id="rId20"/>
    <p:sldId id="297"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52" autoAdjust="0"/>
  </p:normalViewPr>
  <p:slideViewPr>
    <p:cSldViewPr snapToGrid="0" showGuides="1">
      <p:cViewPr varScale="1">
        <p:scale>
          <a:sx n="86" d="100"/>
          <a:sy n="86" d="100"/>
        </p:scale>
        <p:origin x="715" y="62"/>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12/11/2019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12/11/2019</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1F3-61FB-4FDC-814D-EEC1C1FC3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403B0-8D7F-4489-AB72-C346C88701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9304-E5BD-4F3E-ADB0-974FEBCDEAA7}"/>
              </a:ext>
            </a:extLst>
          </p:cNvPr>
          <p:cNvSpPr>
            <a:spLocks noGrp="1"/>
          </p:cNvSpPr>
          <p:nvPr>
            <p:ph type="dt" sz="half" idx="10"/>
          </p:nvPr>
        </p:nvSpPr>
        <p:spPr/>
        <p:txBody>
          <a:bodyPr/>
          <a:lstStyle/>
          <a:p>
            <a:fld id="{3050ACFF-56C3-4453-9BAD-A02FE717F83E}" type="datetimeFigureOut">
              <a:rPr lang="en-US" smtClean="0"/>
              <a:t>12/11/2019</a:t>
            </a:fld>
            <a:endParaRPr lang="en-US" dirty="0"/>
          </a:p>
        </p:txBody>
      </p:sp>
      <p:sp>
        <p:nvSpPr>
          <p:cNvPr id="5" name="Footer Placeholder 4">
            <a:extLst>
              <a:ext uri="{FF2B5EF4-FFF2-40B4-BE49-F238E27FC236}">
                <a16:creationId xmlns:a16="http://schemas.microsoft.com/office/drawing/2014/main" id="{C338AD29-D9CD-42D8-9604-C47996EE9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47491-5142-48CA-9664-F5082D450F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4576D-BE01-4BB5-A9F4-7DE4814E6820}"/>
              </a:ext>
            </a:extLst>
          </p:cNvPr>
          <p:cNvSpPr>
            <a:spLocks noGrp="1"/>
          </p:cNvSpPr>
          <p:nvPr>
            <p:ph type="dt" sz="half" idx="10"/>
          </p:nvPr>
        </p:nvSpPr>
        <p:spPr/>
        <p:txBody>
          <a:bodyPr/>
          <a:lstStyle/>
          <a:p>
            <a:fld id="{3050ACFF-56C3-4453-9BAD-A02FE717F83E}" type="datetimeFigureOut">
              <a:rPr lang="en-US" smtClean="0"/>
              <a:t>12/11/2019</a:t>
            </a:fld>
            <a:endParaRPr lang="en-US" dirty="0"/>
          </a:p>
        </p:txBody>
      </p:sp>
      <p:sp>
        <p:nvSpPr>
          <p:cNvPr id="5" name="Footer Placeholder 4">
            <a:extLst>
              <a:ext uri="{FF2B5EF4-FFF2-40B4-BE49-F238E27FC236}">
                <a16:creationId xmlns:a16="http://schemas.microsoft.com/office/drawing/2014/main" id="{5C10CA14-AD61-4101-9143-F7884378CA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47AB-DC6F-40F0-B4FB-9C0850EE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3050ACFF-56C3-4453-9BAD-A02FE717F83E}" type="datetimeFigureOut">
              <a:rPr lang="en-US" smtClean="0"/>
              <a:t>12/11/2019</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556B43-C1CB-4618-B91B-AAAEEB4015DA}"/>
              </a:ext>
            </a:extLst>
          </p:cNvPr>
          <p:cNvSpPr>
            <a:spLocks noGrp="1"/>
          </p:cNvSpPr>
          <p:nvPr>
            <p:ph type="dt" sz="half" idx="10"/>
          </p:nvPr>
        </p:nvSpPr>
        <p:spPr/>
        <p:txBody>
          <a:bodyPr/>
          <a:lstStyle/>
          <a:p>
            <a:fld id="{3050ACFF-56C3-4453-9BAD-A02FE717F83E}" type="datetimeFigureOut">
              <a:rPr lang="en-US" smtClean="0"/>
              <a:t>12/11/2019</a:t>
            </a:fld>
            <a:endParaRPr lang="en-US" dirty="0"/>
          </a:p>
        </p:txBody>
      </p:sp>
      <p:sp>
        <p:nvSpPr>
          <p:cNvPr id="5" name="Footer Placeholder 4">
            <a:extLst>
              <a:ext uri="{FF2B5EF4-FFF2-40B4-BE49-F238E27FC236}">
                <a16:creationId xmlns:a16="http://schemas.microsoft.com/office/drawing/2014/main" id="{C1688E39-E80F-4C18-9C2A-69886B8221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B990-ED8C-4AAA-8241-C4881B138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12F2-9E33-44D3-80E2-578C5440A7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F7B21-660D-43B3-9151-B40C9ABCD7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26A10-CB05-4418-9338-CB55A7059760}"/>
              </a:ext>
            </a:extLst>
          </p:cNvPr>
          <p:cNvSpPr>
            <a:spLocks noGrp="1"/>
          </p:cNvSpPr>
          <p:nvPr>
            <p:ph type="dt" sz="half" idx="10"/>
          </p:nvPr>
        </p:nvSpPr>
        <p:spPr/>
        <p:txBody>
          <a:bodyPr/>
          <a:lstStyle/>
          <a:p>
            <a:fld id="{3050ACFF-56C3-4453-9BAD-A02FE717F83E}" type="datetimeFigureOut">
              <a:rPr lang="en-US" smtClean="0"/>
              <a:t>12/11/2019</a:t>
            </a:fld>
            <a:endParaRPr lang="en-US" dirty="0"/>
          </a:p>
        </p:txBody>
      </p:sp>
      <p:sp>
        <p:nvSpPr>
          <p:cNvPr id="6" name="Footer Placeholder 5">
            <a:extLst>
              <a:ext uri="{FF2B5EF4-FFF2-40B4-BE49-F238E27FC236}">
                <a16:creationId xmlns:a16="http://schemas.microsoft.com/office/drawing/2014/main" id="{06940335-9BE1-42D1-A30D-C3232BD3EE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89F967-CBBC-414E-9DC3-136707A8D3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4F92BA-75D6-44F9-A1C8-BCFBF6FF6E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3CDDC-3537-4692-BE83-87B2A82A7040}"/>
              </a:ext>
            </a:extLst>
          </p:cNvPr>
          <p:cNvSpPr>
            <a:spLocks noGrp="1"/>
          </p:cNvSpPr>
          <p:nvPr>
            <p:ph type="dt" sz="half" idx="10"/>
          </p:nvPr>
        </p:nvSpPr>
        <p:spPr/>
        <p:txBody>
          <a:bodyPr/>
          <a:lstStyle/>
          <a:p>
            <a:fld id="{3050ACFF-56C3-4453-9BAD-A02FE717F83E}" type="datetimeFigureOut">
              <a:rPr lang="en-US" smtClean="0"/>
              <a:t>12/11/2019</a:t>
            </a:fld>
            <a:endParaRPr lang="en-US" dirty="0"/>
          </a:p>
        </p:txBody>
      </p:sp>
      <p:sp>
        <p:nvSpPr>
          <p:cNvPr id="8" name="Footer Placeholder 7">
            <a:extLst>
              <a:ext uri="{FF2B5EF4-FFF2-40B4-BE49-F238E27FC236}">
                <a16:creationId xmlns:a16="http://schemas.microsoft.com/office/drawing/2014/main" id="{DF37B9E1-D5EA-4054-8D92-F930B36963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12/11/2019</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12/11/2019</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6080A-4623-4F4C-B5BF-7E9E7531FA72}"/>
              </a:ext>
            </a:extLst>
          </p:cNvPr>
          <p:cNvSpPr>
            <a:spLocks noGrp="1"/>
          </p:cNvSpPr>
          <p:nvPr>
            <p:ph type="dt" sz="half" idx="10"/>
          </p:nvPr>
        </p:nvSpPr>
        <p:spPr/>
        <p:txBody>
          <a:bodyPr/>
          <a:lstStyle/>
          <a:p>
            <a:fld id="{3050ACFF-56C3-4453-9BAD-A02FE717F83E}" type="datetimeFigureOut">
              <a:rPr lang="en-US" smtClean="0"/>
              <a:t>12/11/2019</a:t>
            </a:fld>
            <a:endParaRPr lang="en-US" dirty="0"/>
          </a:p>
        </p:txBody>
      </p:sp>
      <p:sp>
        <p:nvSpPr>
          <p:cNvPr id="6" name="Footer Placeholder 5">
            <a:extLst>
              <a:ext uri="{FF2B5EF4-FFF2-40B4-BE49-F238E27FC236}">
                <a16:creationId xmlns:a16="http://schemas.microsoft.com/office/drawing/2014/main" id="{319B1D15-0BD5-4F6E-A265-BD1F2F3613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B2B8E4-DF23-4701-B28A-B9E5700B31BD}"/>
              </a:ext>
            </a:extLst>
          </p:cNvPr>
          <p:cNvSpPr>
            <a:spLocks noGrp="1"/>
          </p:cNvSpPr>
          <p:nvPr>
            <p:ph type="dt" sz="half" idx="10"/>
          </p:nvPr>
        </p:nvSpPr>
        <p:spPr/>
        <p:txBody>
          <a:bodyPr/>
          <a:lstStyle/>
          <a:p>
            <a:fld id="{3050ACFF-56C3-4453-9BAD-A02FE717F83E}" type="datetimeFigureOut">
              <a:rPr lang="en-US" smtClean="0"/>
              <a:t>12/11/2019</a:t>
            </a:fld>
            <a:endParaRPr lang="en-US" dirty="0"/>
          </a:p>
        </p:txBody>
      </p:sp>
      <p:sp>
        <p:nvSpPr>
          <p:cNvPr id="6" name="Footer Placeholder 5">
            <a:extLst>
              <a:ext uri="{FF2B5EF4-FFF2-40B4-BE49-F238E27FC236}">
                <a16:creationId xmlns:a16="http://schemas.microsoft.com/office/drawing/2014/main" id="{546DE909-4588-4CF5-B2FA-B76312433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12/11/2019</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24slides.com/?utm_campaign=mp&amp;utm_medium=ppt&amp;utm_source=pptlink&amp;utm_content=&amp;utm_ter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hyperlink" Target="https://pysource.com/" TargetMode="External"/><Relationship Id="rId1" Type="http://schemas.openxmlformats.org/officeDocument/2006/relationships/slideLayout" Target="../slideLayouts/slideLayout7.xml"/><Relationship Id="rId4" Type="http://schemas.openxmlformats.org/officeDocument/2006/relationships/hyperlink" Target="http://www.create.ucsb.edu/sims/PDFs/Koelsch_and_Turk_SIMS.pdf" TargetMode="Externa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246911"/>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292100" y="1738824"/>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090773"/>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2019-20</a:t>
            </a:r>
          </a:p>
        </p:txBody>
      </p:sp>
      <p:sp>
        <p:nvSpPr>
          <p:cNvPr id="8" name="TextBox 7">
            <a:extLst>
              <a:ext uri="{FF2B5EF4-FFF2-40B4-BE49-F238E27FC236}">
                <a16:creationId xmlns:a16="http://schemas.microsoft.com/office/drawing/2014/main" id="{3DC4CCBA-12AD-4433-A381-A03661E3D927}"/>
              </a:ext>
            </a:extLst>
          </p:cNvPr>
          <p:cNvSpPr txBox="1"/>
          <p:nvPr/>
        </p:nvSpPr>
        <p:spPr>
          <a:xfrm>
            <a:off x="1117367" y="1999512"/>
            <a:ext cx="5065319" cy="1846659"/>
          </a:xfrm>
          <a:prstGeom prst="rect">
            <a:avLst/>
          </a:prstGeom>
          <a:noFill/>
        </p:spPr>
        <p:txBody>
          <a:bodyPr wrap="square" lIns="0" tIns="0" rIns="0" bIns="0" rtlCol="0" anchor="ctr">
            <a:spAutoFit/>
          </a:bodyPr>
          <a:lstStyle/>
          <a:p>
            <a:r>
              <a:rPr lang="en-US" sz="6000" b="1" dirty="0">
                <a:solidFill>
                  <a:schemeClr val="bg1"/>
                </a:solidFill>
                <a:latin typeface="+mj-lt"/>
              </a:rPr>
              <a:t>VIRTUAL KEYBAORD</a:t>
            </a:r>
            <a:endParaRPr lang="en-US" sz="6600" dirty="0">
              <a:solidFill>
                <a:schemeClr val="bg1"/>
              </a:solidFill>
              <a:latin typeface="+mj-lt"/>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1357849" y="4010960"/>
            <a:ext cx="4162107" cy="246221"/>
          </a:xfrm>
          <a:prstGeom prst="rect">
            <a:avLst/>
          </a:prstGeom>
          <a:noFill/>
        </p:spPr>
        <p:txBody>
          <a:bodyPr wrap="square" lIns="0" tIns="0" rIns="0" bIns="0" rtlCol="0">
            <a:spAutoFit/>
          </a:bodyPr>
          <a:lstStyle/>
          <a:p>
            <a:r>
              <a:rPr lang="en-US" sz="1600" dirty="0">
                <a:solidFill>
                  <a:schemeClr val="bg1"/>
                </a:solidFill>
              </a:rPr>
              <a:t>Using OpenCV and Python</a:t>
            </a:r>
          </a:p>
        </p:txBody>
      </p:sp>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pic>
        <p:nvPicPr>
          <p:cNvPr id="10" name="Content Placeholder 3">
            <a:extLst>
              <a:ext uri="{FF2B5EF4-FFF2-40B4-BE49-F238E27FC236}">
                <a16:creationId xmlns:a16="http://schemas.microsoft.com/office/drawing/2014/main" id="{76145E12-6080-438C-A314-8DAFFA03CE1B}"/>
              </a:ext>
            </a:extLst>
          </p:cNvPr>
          <p:cNvPicPr>
            <a:picLocks noGrp="1"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8792" y="659970"/>
            <a:ext cx="9289002" cy="625470"/>
          </a:xfrm>
          <a:prstGeom prst="rect">
            <a:avLst/>
          </a:prstGeom>
        </p:spPr>
      </p:pic>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E39A0512-2D44-4624-86D2-8C3DB472DDB8}"/>
              </a:ext>
              <a:ext uri="{C183D7F6-B498-43B3-948B-1728B52AA6E4}">
                <adec:decorative xmlns:adec="http://schemas.microsoft.com/office/drawing/2017/decorative" val="1"/>
              </a:ext>
            </a:extLst>
          </p:cNvPr>
          <p:cNvSpPr/>
          <p:nvPr/>
        </p:nvSpPr>
        <p:spPr>
          <a:xfrm>
            <a:off x="1228788" y="2315330"/>
            <a:ext cx="9033799" cy="1928196"/>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t>FLOWCHART</a:t>
            </a:r>
            <a:endParaRPr lang="en-US" sz="3200" dirty="0"/>
          </a:p>
        </p:txBody>
      </p:sp>
      <p:sp>
        <p:nvSpPr>
          <p:cNvPr id="6" name="Rectangle 5">
            <a:extLst>
              <a:ext uri="{FF2B5EF4-FFF2-40B4-BE49-F238E27FC236}">
                <a16:creationId xmlns:a16="http://schemas.microsoft.com/office/drawing/2014/main" id="{B1700600-6065-4789-86EA-24259C89234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C71F8EA-F231-451A-A828-2CDBA9C77DE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4975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DE2EE-30FA-484A-B411-3DAF8B6C15E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58640" y="109855"/>
            <a:ext cx="3368040" cy="6748145"/>
          </a:xfrm>
          <a:prstGeom prst="rect">
            <a:avLst/>
          </a:prstGeom>
          <a:noFill/>
          <a:ln>
            <a:noFill/>
          </a:ln>
        </p:spPr>
      </p:pic>
    </p:spTree>
    <p:extLst>
      <p:ext uri="{BB962C8B-B14F-4D97-AF65-F5344CB8AC3E}">
        <p14:creationId xmlns:p14="http://schemas.microsoft.com/office/powerpoint/2010/main" val="1726095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E39A0512-2D44-4624-86D2-8C3DB472DDB8}"/>
              </a:ext>
              <a:ext uri="{C183D7F6-B498-43B3-948B-1728B52AA6E4}">
                <adec:decorative xmlns:adec="http://schemas.microsoft.com/office/drawing/2017/decorative" val="1"/>
              </a:ext>
            </a:extLst>
          </p:cNvPr>
          <p:cNvSpPr/>
          <p:nvPr/>
        </p:nvSpPr>
        <p:spPr>
          <a:xfrm>
            <a:off x="1956416" y="452157"/>
            <a:ext cx="8202967" cy="5953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t>virtual keyboard layout</a:t>
            </a:r>
            <a:endParaRPr lang="en-US" sz="3200" dirty="0"/>
          </a:p>
        </p:txBody>
      </p:sp>
      <p:sp>
        <p:nvSpPr>
          <p:cNvPr id="6" name="Rectangle 5">
            <a:extLst>
              <a:ext uri="{FF2B5EF4-FFF2-40B4-BE49-F238E27FC236}">
                <a16:creationId xmlns:a16="http://schemas.microsoft.com/office/drawing/2014/main" id="{B1700600-6065-4789-86EA-24259C89234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C71F8EA-F231-451A-A828-2CDBA9C77DE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9F6C72C5-6960-44D4-9FE8-C817B3B30368}"/>
              </a:ext>
            </a:extLst>
          </p:cNvPr>
          <p:cNvPicPr>
            <a:picLocks noChangeAspect="1"/>
          </p:cNvPicPr>
          <p:nvPr/>
        </p:nvPicPr>
        <p:blipFill rotWithShape="1">
          <a:blip r:embed="rId2">
            <a:extLst>
              <a:ext uri="{28A0092B-C50C-407E-A947-70E740481C1C}">
                <a14:useLocalDpi xmlns:a14="http://schemas.microsoft.com/office/drawing/2010/main" val="0"/>
              </a:ext>
            </a:extLst>
          </a:blip>
          <a:srcRect l="3626" r="54635" b="51590"/>
          <a:stretch/>
        </p:blipFill>
        <p:spPr>
          <a:xfrm>
            <a:off x="1956416" y="1245093"/>
            <a:ext cx="8202967" cy="5351596"/>
          </a:xfrm>
          <a:prstGeom prst="rect">
            <a:avLst/>
          </a:prstGeom>
        </p:spPr>
      </p:pic>
    </p:spTree>
    <p:extLst>
      <p:ext uri="{BB962C8B-B14F-4D97-AF65-F5344CB8AC3E}">
        <p14:creationId xmlns:p14="http://schemas.microsoft.com/office/powerpoint/2010/main" val="2747645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E39A0512-2D44-4624-86D2-8C3DB472DDB8}"/>
              </a:ext>
              <a:ext uri="{C183D7F6-B498-43B3-948B-1728B52AA6E4}">
                <adec:decorative xmlns:adec="http://schemas.microsoft.com/office/drawing/2017/decorative" val="1"/>
              </a:ext>
            </a:extLst>
          </p:cNvPr>
          <p:cNvSpPr/>
          <p:nvPr/>
        </p:nvSpPr>
        <p:spPr>
          <a:xfrm>
            <a:off x="1994516" y="292100"/>
            <a:ext cx="8202967" cy="486399"/>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t>Masking</a:t>
            </a:r>
            <a:endParaRPr lang="en-US" sz="3200" dirty="0"/>
          </a:p>
        </p:txBody>
      </p:sp>
      <p:sp>
        <p:nvSpPr>
          <p:cNvPr id="6" name="Rectangle 5">
            <a:extLst>
              <a:ext uri="{FF2B5EF4-FFF2-40B4-BE49-F238E27FC236}">
                <a16:creationId xmlns:a16="http://schemas.microsoft.com/office/drawing/2014/main" id="{B1700600-6065-4789-86EA-24259C89234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C71F8EA-F231-451A-A828-2CDBA9C77DE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674F0402-00D6-47ED-8466-124F0AD24B18}"/>
              </a:ext>
            </a:extLst>
          </p:cNvPr>
          <p:cNvPicPr>
            <a:picLocks noChangeAspect="1"/>
          </p:cNvPicPr>
          <p:nvPr/>
        </p:nvPicPr>
        <p:blipFill rotWithShape="1">
          <a:blip r:embed="rId2">
            <a:extLst>
              <a:ext uri="{28A0092B-C50C-407E-A947-70E740481C1C}">
                <a14:useLocalDpi xmlns:a14="http://schemas.microsoft.com/office/drawing/2010/main" val="0"/>
              </a:ext>
            </a:extLst>
          </a:blip>
          <a:srcRect r="58027" b="56030"/>
          <a:stretch/>
        </p:blipFill>
        <p:spPr>
          <a:xfrm>
            <a:off x="1024659" y="1269508"/>
            <a:ext cx="4414394" cy="2601156"/>
          </a:xfrm>
          <a:prstGeom prst="rect">
            <a:avLst/>
          </a:prstGeom>
        </p:spPr>
      </p:pic>
      <p:pic>
        <p:nvPicPr>
          <p:cNvPr id="10" name="Picture 9">
            <a:extLst>
              <a:ext uri="{FF2B5EF4-FFF2-40B4-BE49-F238E27FC236}">
                <a16:creationId xmlns:a16="http://schemas.microsoft.com/office/drawing/2014/main" id="{C03B7662-70AD-452D-B05F-46FB648B9908}"/>
              </a:ext>
            </a:extLst>
          </p:cNvPr>
          <p:cNvPicPr>
            <a:picLocks noChangeAspect="1"/>
          </p:cNvPicPr>
          <p:nvPr/>
        </p:nvPicPr>
        <p:blipFill rotWithShape="1">
          <a:blip r:embed="rId3">
            <a:extLst>
              <a:ext uri="{28A0092B-C50C-407E-A947-70E740481C1C}">
                <a14:useLocalDpi xmlns:a14="http://schemas.microsoft.com/office/drawing/2010/main" val="0"/>
              </a:ext>
            </a:extLst>
          </a:blip>
          <a:srcRect r="63884" b="65696"/>
          <a:stretch/>
        </p:blipFill>
        <p:spPr>
          <a:xfrm>
            <a:off x="5794159" y="3870664"/>
            <a:ext cx="5018132" cy="2681057"/>
          </a:xfrm>
          <a:prstGeom prst="rect">
            <a:avLst/>
          </a:prstGeom>
        </p:spPr>
      </p:pic>
    </p:spTree>
    <p:extLst>
      <p:ext uri="{BB962C8B-B14F-4D97-AF65-F5344CB8AC3E}">
        <p14:creationId xmlns:p14="http://schemas.microsoft.com/office/powerpoint/2010/main" val="402368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E39A0512-2D44-4624-86D2-8C3DB472DDB8}"/>
              </a:ext>
              <a:ext uri="{C183D7F6-B498-43B3-948B-1728B52AA6E4}">
                <adec:decorative xmlns:adec="http://schemas.microsoft.com/office/drawing/2017/decorative" val="1"/>
              </a:ext>
            </a:extLst>
          </p:cNvPr>
          <p:cNvSpPr/>
          <p:nvPr/>
        </p:nvSpPr>
        <p:spPr>
          <a:xfrm>
            <a:off x="1867980" y="886025"/>
            <a:ext cx="8202967" cy="692327"/>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t>Hand Detection</a:t>
            </a:r>
            <a:endParaRPr lang="en-US" sz="3200" dirty="0"/>
          </a:p>
        </p:txBody>
      </p:sp>
      <p:sp>
        <p:nvSpPr>
          <p:cNvPr id="6" name="Rectangle 5">
            <a:extLst>
              <a:ext uri="{FF2B5EF4-FFF2-40B4-BE49-F238E27FC236}">
                <a16:creationId xmlns:a16="http://schemas.microsoft.com/office/drawing/2014/main" id="{B1700600-6065-4789-86EA-24259C89234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C71F8EA-F231-451A-A828-2CDBA9C77DE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1C1D2D3-207C-405C-9BA6-88735BA2C155}"/>
              </a:ext>
            </a:extLst>
          </p:cNvPr>
          <p:cNvPicPr>
            <a:picLocks noChangeAspect="1"/>
          </p:cNvPicPr>
          <p:nvPr/>
        </p:nvPicPr>
        <p:blipFill rotWithShape="1">
          <a:blip r:embed="rId2">
            <a:extLst>
              <a:ext uri="{28A0092B-C50C-407E-A947-70E740481C1C}">
                <a14:useLocalDpi xmlns:a14="http://schemas.microsoft.com/office/drawing/2010/main" val="0"/>
              </a:ext>
            </a:extLst>
          </a:blip>
          <a:srcRect b="27695"/>
          <a:stretch/>
        </p:blipFill>
        <p:spPr>
          <a:xfrm>
            <a:off x="711038" y="1893502"/>
            <a:ext cx="10769924" cy="4380298"/>
          </a:xfrm>
          <a:prstGeom prst="rect">
            <a:avLst/>
          </a:prstGeom>
        </p:spPr>
      </p:pic>
    </p:spTree>
    <p:extLst>
      <p:ext uri="{BB962C8B-B14F-4D97-AF65-F5344CB8AC3E}">
        <p14:creationId xmlns:p14="http://schemas.microsoft.com/office/powerpoint/2010/main" val="231490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E39A0512-2D44-4624-86D2-8C3DB472DDB8}"/>
              </a:ext>
              <a:ext uri="{C183D7F6-B498-43B3-948B-1728B52AA6E4}">
                <adec:decorative xmlns:adec="http://schemas.microsoft.com/office/drawing/2017/decorative" val="1"/>
              </a:ext>
            </a:extLst>
          </p:cNvPr>
          <p:cNvSpPr/>
          <p:nvPr/>
        </p:nvSpPr>
        <p:spPr>
          <a:xfrm>
            <a:off x="1867980" y="584200"/>
            <a:ext cx="8202967" cy="692327"/>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t>Face detection and removal</a:t>
            </a:r>
            <a:endParaRPr lang="en-US" sz="3200" dirty="0"/>
          </a:p>
        </p:txBody>
      </p:sp>
      <p:sp>
        <p:nvSpPr>
          <p:cNvPr id="6" name="Rectangle 5">
            <a:extLst>
              <a:ext uri="{FF2B5EF4-FFF2-40B4-BE49-F238E27FC236}">
                <a16:creationId xmlns:a16="http://schemas.microsoft.com/office/drawing/2014/main" id="{B1700600-6065-4789-86EA-24259C89234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C71F8EA-F231-451A-A828-2CDBA9C77DE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67D1255-FB13-43D2-9742-6E1A40332427}"/>
              </a:ext>
            </a:extLst>
          </p:cNvPr>
          <p:cNvPicPr>
            <a:picLocks noChangeAspect="1"/>
          </p:cNvPicPr>
          <p:nvPr/>
        </p:nvPicPr>
        <p:blipFill rotWithShape="1">
          <a:blip r:embed="rId2">
            <a:extLst>
              <a:ext uri="{28A0092B-C50C-407E-A947-70E740481C1C}">
                <a14:useLocalDpi xmlns:a14="http://schemas.microsoft.com/office/drawing/2010/main" val="0"/>
              </a:ext>
            </a:extLst>
          </a:blip>
          <a:srcRect b="33730"/>
          <a:stretch/>
        </p:blipFill>
        <p:spPr>
          <a:xfrm>
            <a:off x="723849" y="1795847"/>
            <a:ext cx="10972034" cy="4090048"/>
          </a:xfrm>
          <a:prstGeom prst="rect">
            <a:avLst/>
          </a:prstGeom>
        </p:spPr>
      </p:pic>
    </p:spTree>
    <p:extLst>
      <p:ext uri="{BB962C8B-B14F-4D97-AF65-F5344CB8AC3E}">
        <p14:creationId xmlns:p14="http://schemas.microsoft.com/office/powerpoint/2010/main" val="333919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E39A0512-2D44-4624-86D2-8C3DB472DDB8}"/>
              </a:ext>
              <a:ext uri="{C183D7F6-B498-43B3-948B-1728B52AA6E4}">
                <adec:decorative xmlns:adec="http://schemas.microsoft.com/office/drawing/2017/decorative" val="1"/>
              </a:ext>
            </a:extLst>
          </p:cNvPr>
          <p:cNvSpPr/>
          <p:nvPr/>
        </p:nvSpPr>
        <p:spPr>
          <a:xfrm>
            <a:off x="1994516" y="121690"/>
            <a:ext cx="8202967" cy="914254"/>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t>Integration of hand to virtual keyboard</a:t>
            </a:r>
            <a:endParaRPr lang="en-US" sz="3200" dirty="0"/>
          </a:p>
        </p:txBody>
      </p:sp>
      <p:sp>
        <p:nvSpPr>
          <p:cNvPr id="6" name="Rectangle 5">
            <a:extLst>
              <a:ext uri="{FF2B5EF4-FFF2-40B4-BE49-F238E27FC236}">
                <a16:creationId xmlns:a16="http://schemas.microsoft.com/office/drawing/2014/main" id="{B1700600-6065-4789-86EA-24259C89234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C71F8EA-F231-451A-A828-2CDBA9C77DE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7D445150-22E2-4756-A287-FB03C18880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43608" y="1296834"/>
            <a:ext cx="9132024" cy="5136764"/>
          </a:xfrm>
          <a:prstGeom prst="rect">
            <a:avLst/>
          </a:prstGeom>
        </p:spPr>
      </p:pic>
    </p:spTree>
    <p:extLst>
      <p:ext uri="{BB962C8B-B14F-4D97-AF65-F5344CB8AC3E}">
        <p14:creationId xmlns:p14="http://schemas.microsoft.com/office/powerpoint/2010/main" val="3811088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E39A0512-2D44-4624-86D2-8C3DB472DDB8}"/>
              </a:ext>
              <a:ext uri="{C183D7F6-B498-43B3-948B-1728B52AA6E4}">
                <adec:decorative xmlns:adec="http://schemas.microsoft.com/office/drawing/2017/decorative" val="1"/>
              </a:ext>
            </a:extLst>
          </p:cNvPr>
          <p:cNvSpPr/>
          <p:nvPr/>
        </p:nvSpPr>
        <p:spPr>
          <a:xfrm>
            <a:off x="1894613" y="451020"/>
            <a:ext cx="8202967" cy="692327"/>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t>Mapping output to I/O Screen</a:t>
            </a:r>
            <a:endParaRPr lang="en-US" sz="3200" dirty="0"/>
          </a:p>
        </p:txBody>
      </p:sp>
      <p:sp>
        <p:nvSpPr>
          <p:cNvPr id="6" name="Rectangle 5">
            <a:extLst>
              <a:ext uri="{FF2B5EF4-FFF2-40B4-BE49-F238E27FC236}">
                <a16:creationId xmlns:a16="http://schemas.microsoft.com/office/drawing/2014/main" id="{B1700600-6065-4789-86EA-24259C89234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C71F8EA-F231-451A-A828-2CDBA9C77DE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7AB0FCA-1946-4C31-BC79-469AA2E002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83540" y="1518082"/>
            <a:ext cx="8723436" cy="4906934"/>
          </a:xfrm>
          <a:prstGeom prst="rect">
            <a:avLst/>
          </a:prstGeom>
        </p:spPr>
      </p:pic>
    </p:spTree>
    <p:extLst>
      <p:ext uri="{BB962C8B-B14F-4D97-AF65-F5344CB8AC3E}">
        <p14:creationId xmlns:p14="http://schemas.microsoft.com/office/powerpoint/2010/main" val="1958278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589402" y="1711663"/>
            <a:ext cx="7013196" cy="3037889"/>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dirty="0"/>
              <a:t>System live at work</a:t>
            </a:r>
            <a:endParaRPr lang="en-US" sz="3600" dirty="0"/>
          </a:p>
        </p:txBody>
      </p:sp>
    </p:spTree>
    <p:extLst>
      <p:ext uri="{BB962C8B-B14F-4D97-AF65-F5344CB8AC3E}">
        <p14:creationId xmlns:p14="http://schemas.microsoft.com/office/powerpoint/2010/main" val="162513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Limitation</a:t>
            </a:r>
            <a:endParaRPr lang="en-US" sz="4800" dirty="0"/>
          </a:p>
        </p:txBody>
      </p:sp>
      <p:sp>
        <p:nvSpPr>
          <p:cNvPr id="6" name="TextBox 5">
            <a:extLst>
              <a:ext uri="{FF2B5EF4-FFF2-40B4-BE49-F238E27FC236}">
                <a16:creationId xmlns:a16="http://schemas.microsoft.com/office/drawing/2014/main" id="{E377FBE2-B6DE-4993-AA2D-FAE935E73732}"/>
              </a:ext>
            </a:extLst>
          </p:cNvPr>
          <p:cNvSpPr txBox="1"/>
          <p:nvPr/>
        </p:nvSpPr>
        <p:spPr>
          <a:xfrm>
            <a:off x="1242874" y="2228671"/>
            <a:ext cx="8544282" cy="1815882"/>
          </a:xfrm>
          <a:prstGeom prst="rect">
            <a:avLst/>
          </a:prstGeom>
          <a:noFill/>
        </p:spPr>
        <p:txBody>
          <a:bodyPr wrap="square" rtlCol="0">
            <a:spAutoFit/>
          </a:bodyPr>
          <a:lstStyle/>
          <a:p>
            <a:pPr marL="285750" lvl="0" indent="-285750">
              <a:buFont typeface="Arial" panose="020B0604020202020204" pitchFamily="34" charset="0"/>
              <a:buChar char="•"/>
            </a:pPr>
            <a:r>
              <a:rPr lang="en-US" sz="2800" b="1" dirty="0"/>
              <a:t>Webcam quality</a:t>
            </a:r>
          </a:p>
          <a:p>
            <a:pPr marL="285750" lvl="0" indent="-285750">
              <a:buFont typeface="Arial" panose="020B0604020202020204" pitchFamily="34" charset="0"/>
              <a:buChar char="•"/>
            </a:pPr>
            <a:r>
              <a:rPr lang="en-US" sz="2800" b="1" dirty="0"/>
              <a:t>Flickering due to uneven brightness</a:t>
            </a:r>
          </a:p>
          <a:p>
            <a:pPr marL="285750" lvl="0" indent="-285750">
              <a:buFont typeface="Arial" panose="020B0604020202020204" pitchFamily="34" charset="0"/>
              <a:buChar char="•"/>
            </a:pPr>
            <a:r>
              <a:rPr lang="en-US" sz="2800" b="1" dirty="0"/>
              <a:t>Background Conflict</a:t>
            </a:r>
          </a:p>
          <a:p>
            <a:pPr marL="285750" lvl="0" indent="-285750">
              <a:buFont typeface="Arial" panose="020B0604020202020204" pitchFamily="34" charset="0"/>
              <a:buChar char="•"/>
            </a:pPr>
            <a:r>
              <a:rPr lang="en-US" sz="2800" b="1" dirty="0"/>
              <a:t>Face Orientation</a:t>
            </a:r>
          </a:p>
        </p:txBody>
      </p:sp>
    </p:spTree>
    <p:extLst>
      <p:ext uri="{BB962C8B-B14F-4D97-AF65-F5344CB8AC3E}">
        <p14:creationId xmlns:p14="http://schemas.microsoft.com/office/powerpoint/2010/main" val="2413840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A57C3-15D4-4BF4-AA56-52AA2314AE01}"/>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300978" y="273542"/>
            <a:ext cx="11607800" cy="6133360"/>
          </a:xfrm>
          <a:prstGeom prst="rect">
            <a:avLst/>
          </a:prstGeom>
        </p:spPr>
      </p:pic>
      <p:grpSp>
        <p:nvGrpSpPr>
          <p:cNvPr id="5" name="Group 4" descr="This image is a computer monitor. ">
            <a:extLst>
              <a:ext uri="{FF2B5EF4-FFF2-40B4-BE49-F238E27FC236}">
                <a16:creationId xmlns:a16="http://schemas.microsoft.com/office/drawing/2014/main" id="{2B5C81F7-7031-49A8-8DA5-58800F53C781}"/>
              </a:ext>
              <a:ext uri="{C183D7F6-B498-43B3-948B-1728B52AA6E4}">
                <adec:decorative xmlns:adec="http://schemas.microsoft.com/office/drawing/2017/decorative" val="0"/>
              </a:ext>
            </a:extLst>
          </p:cNvPr>
          <p:cNvGrpSpPr/>
          <p:nvPr/>
        </p:nvGrpSpPr>
        <p:grpSpPr>
          <a:xfrm>
            <a:off x="2988814" y="1362727"/>
            <a:ext cx="5762171" cy="4643012"/>
            <a:chOff x="2332041" y="1664133"/>
            <a:chExt cx="4233864" cy="3411539"/>
          </a:xfrm>
        </p:grpSpPr>
        <p:sp>
          <p:nvSpPr>
            <p:cNvPr id="6" name="Freeform 6">
              <a:extLst>
                <a:ext uri="{FF2B5EF4-FFF2-40B4-BE49-F238E27FC236}">
                  <a16:creationId xmlns:a16="http://schemas.microsoft.com/office/drawing/2014/main" id="{2CA30B76-3FEA-48E7-A43C-110149E3B8F0}"/>
                </a:ext>
              </a:extLst>
            </p:cNvPr>
            <p:cNvSpPr>
              <a:spLocks/>
            </p:cNvSpPr>
            <p:nvPr/>
          </p:nvSpPr>
          <p:spPr bwMode="auto">
            <a:xfrm>
              <a:off x="3733804" y="4581959"/>
              <a:ext cx="1438276" cy="455613"/>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77522DB6-3190-4F16-8B46-DB0517D98838}"/>
                </a:ext>
              </a:extLst>
            </p:cNvPr>
            <p:cNvSpPr>
              <a:spLocks/>
            </p:cNvSpPr>
            <p:nvPr/>
          </p:nvSpPr>
          <p:spPr bwMode="auto">
            <a:xfrm>
              <a:off x="3724280" y="5034396"/>
              <a:ext cx="1457326" cy="41276"/>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53383E99-9106-401E-9755-F4B58CB7950F}"/>
                </a:ext>
              </a:extLst>
            </p:cNvPr>
            <p:cNvSpPr>
              <a:spLocks/>
            </p:cNvSpPr>
            <p:nvPr/>
          </p:nvSpPr>
          <p:spPr bwMode="auto">
            <a:xfrm>
              <a:off x="2332041" y="1664133"/>
              <a:ext cx="4233864" cy="2935289"/>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5F8FAF6E-8DE5-4068-88C8-99E7C5F7162B}"/>
                </a:ext>
              </a:extLst>
            </p:cNvPr>
            <p:cNvSpPr>
              <a:spLocks/>
            </p:cNvSpPr>
            <p:nvPr/>
          </p:nvSpPr>
          <p:spPr bwMode="auto">
            <a:xfrm>
              <a:off x="2332041" y="1664133"/>
              <a:ext cx="4233864" cy="2554289"/>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17BDDE13-2A41-4D4D-B6DB-39C674B24C8B}"/>
                </a:ext>
              </a:extLst>
            </p:cNvPr>
            <p:cNvSpPr>
              <a:spLocks noChangeArrowheads="1"/>
            </p:cNvSpPr>
            <p:nvPr/>
          </p:nvSpPr>
          <p:spPr bwMode="auto">
            <a:xfrm>
              <a:off x="2487616" y="1829233"/>
              <a:ext cx="3924302" cy="2224089"/>
            </a:xfrm>
            <a:prstGeom prst="rect">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513DCB07-8BCA-492F-BCBB-AF98A89A70B0}"/>
                </a:ext>
              </a:extLst>
            </p:cNvPr>
            <p:cNvSpPr>
              <a:spLocks noChangeArrowheads="1"/>
            </p:cNvSpPr>
            <p:nvPr/>
          </p:nvSpPr>
          <p:spPr bwMode="auto">
            <a:xfrm>
              <a:off x="2487616" y="1829233"/>
              <a:ext cx="3924302" cy="4127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C0532815-1706-4400-A5CD-AE8A4C5E1571}"/>
                </a:ext>
              </a:extLst>
            </p:cNvPr>
            <p:cNvSpPr>
              <a:spLocks/>
            </p:cNvSpPr>
            <p:nvPr/>
          </p:nvSpPr>
          <p:spPr bwMode="auto">
            <a:xfrm>
              <a:off x="3511553" y="3986647"/>
              <a:ext cx="1874839" cy="6667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85324600-D3F1-4856-945D-AED9982A5FAD}"/>
                </a:ext>
              </a:extLst>
            </p:cNvPr>
            <p:cNvSpPr>
              <a:spLocks/>
            </p:cNvSpPr>
            <p:nvPr/>
          </p:nvSpPr>
          <p:spPr bwMode="auto">
            <a:xfrm>
              <a:off x="4238630" y="1664133"/>
              <a:ext cx="2327275" cy="2503490"/>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a:extLst>
              <a:ext uri="{FF2B5EF4-FFF2-40B4-BE49-F238E27FC236}">
                <a16:creationId xmlns:a16="http://schemas.microsoft.com/office/drawing/2014/main" id="{92A040F0-7FD4-4900-A15E-757CDA6D9740}"/>
              </a:ext>
            </a:extLst>
          </p:cNvPr>
          <p:cNvSpPr/>
          <p:nvPr/>
        </p:nvSpPr>
        <p:spPr>
          <a:xfrm>
            <a:off x="4896573" y="2050921"/>
            <a:ext cx="2249128" cy="461665"/>
          </a:xfrm>
          <a:prstGeom prst="rect">
            <a:avLst/>
          </a:prstGeom>
        </p:spPr>
        <p:txBody>
          <a:bodyPr wrap="square">
            <a:spAutoFit/>
          </a:bodyPr>
          <a:lstStyle/>
          <a:p>
            <a:r>
              <a:rPr lang="en-IN" sz="2400" b="1" dirty="0">
                <a:solidFill>
                  <a:schemeClr val="bg1"/>
                </a:solidFill>
              </a:rPr>
              <a:t>Group Members-</a:t>
            </a:r>
            <a:endParaRPr lang="en-US" sz="2400" b="1" dirty="0">
              <a:solidFill>
                <a:schemeClr val="bg1"/>
              </a:solidFill>
            </a:endParaRPr>
          </a:p>
        </p:txBody>
      </p:sp>
      <p:sp>
        <p:nvSpPr>
          <p:cNvPr id="15" name="Text Placeholder 4">
            <a:extLst>
              <a:ext uri="{FF2B5EF4-FFF2-40B4-BE49-F238E27FC236}">
                <a16:creationId xmlns:a16="http://schemas.microsoft.com/office/drawing/2014/main" id="{C68D2F11-8EE2-454D-86E1-45ADE888D36D}"/>
              </a:ext>
            </a:extLst>
          </p:cNvPr>
          <p:cNvSpPr txBox="1">
            <a:spLocks/>
          </p:cNvSpPr>
          <p:nvPr/>
        </p:nvSpPr>
        <p:spPr>
          <a:xfrm>
            <a:off x="3737380" y="2628251"/>
            <a:ext cx="4717239" cy="1599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       Name		   E.NO</a:t>
            </a:r>
          </a:p>
          <a:p>
            <a:r>
              <a:rPr lang="en-US" sz="2000" dirty="0">
                <a:solidFill>
                  <a:schemeClr val="bg1"/>
                </a:solidFill>
              </a:rPr>
              <a:t>Himanshu Khairajani	(17100017)</a:t>
            </a:r>
          </a:p>
          <a:p>
            <a:r>
              <a:rPr lang="en-US" sz="2000" dirty="0">
                <a:solidFill>
                  <a:schemeClr val="bg1"/>
                </a:solidFill>
              </a:rPr>
              <a:t>Saurabh Pandey	(17100049)</a:t>
            </a:r>
          </a:p>
          <a:p>
            <a:r>
              <a:rPr lang="en-US" sz="2000" dirty="0">
                <a:solidFill>
                  <a:schemeClr val="bg1"/>
                </a:solidFill>
              </a:rPr>
              <a:t>Saurabh Roy		(17100050)</a:t>
            </a:r>
          </a:p>
        </p:txBody>
      </p:sp>
    </p:spTree>
    <p:extLst>
      <p:ext uri="{BB962C8B-B14F-4D97-AF65-F5344CB8AC3E}">
        <p14:creationId xmlns:p14="http://schemas.microsoft.com/office/powerpoint/2010/main" val="47943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A2F4DF-9CFC-444E-A1B9-912F8CF18C86}"/>
              </a:ext>
            </a:extLst>
          </p:cNvPr>
          <p:cNvSpPr txBox="1"/>
          <p:nvPr/>
        </p:nvSpPr>
        <p:spPr>
          <a:xfrm>
            <a:off x="1717327" y="1419822"/>
            <a:ext cx="8757346" cy="4832092"/>
          </a:xfrm>
          <a:prstGeom prst="rect">
            <a:avLst/>
          </a:prstGeom>
          <a:noFill/>
        </p:spPr>
        <p:txBody>
          <a:bodyPr wrap="square" rtlCol="0">
            <a:spAutoFit/>
          </a:bodyPr>
          <a:lstStyle/>
          <a:p>
            <a:pPr marL="285750" lvl="0" indent="-285750">
              <a:buFont typeface="Arial" panose="020B0604020202020204" pitchFamily="34" charset="0"/>
              <a:buChar char="•"/>
            </a:pPr>
            <a:r>
              <a:rPr lang="en-IN" sz="2800" dirty="0"/>
              <a:t>Youtube.com (video related to OpenCV for object detection using image segmentation.)</a:t>
            </a:r>
          </a:p>
          <a:p>
            <a:pPr marL="285750" lvl="0" indent="-285750">
              <a:buFont typeface="Arial" panose="020B0604020202020204" pitchFamily="34" charset="0"/>
              <a:buChar char="•"/>
            </a:pPr>
            <a:r>
              <a:rPr lang="en-IN" sz="2800" u="sng" dirty="0">
                <a:hlinkClick r:id="rId2"/>
              </a:rPr>
              <a:t>https://pysource.com/</a:t>
            </a:r>
            <a:r>
              <a:rPr lang="en-IN" sz="2800" dirty="0"/>
              <a:t> (learn how to make keyboard layout.)</a:t>
            </a:r>
          </a:p>
          <a:p>
            <a:pPr marL="285750" lvl="0" indent="-285750">
              <a:buFont typeface="Arial" panose="020B0604020202020204" pitchFamily="34" charset="0"/>
              <a:buChar char="•"/>
            </a:pPr>
            <a:r>
              <a:rPr lang="en-IN" sz="2800" u="sng" dirty="0">
                <a:hlinkClick r:id="rId3"/>
              </a:rPr>
              <a:t>https://opencv.org</a:t>
            </a:r>
            <a:r>
              <a:rPr lang="en-IN" sz="2800" dirty="0"/>
              <a:t> (learn contour extraction of specified object.)</a:t>
            </a:r>
          </a:p>
          <a:p>
            <a:pPr marL="285750" lvl="0" indent="-285750">
              <a:buFont typeface="Arial" panose="020B0604020202020204" pitchFamily="34" charset="0"/>
              <a:buChar char="•"/>
            </a:pPr>
            <a:r>
              <a:rPr lang="en-IN" sz="2800" dirty="0"/>
              <a:t>Kolsch, M. and Turk, </a:t>
            </a:r>
            <a:r>
              <a:rPr lang="en-IN" sz="2800" dirty="0" err="1"/>
              <a:t>M.”Keyboards</a:t>
            </a:r>
            <a:r>
              <a:rPr lang="en-IN" sz="2800" dirty="0"/>
              <a:t> without Keyboards: A survey of Virtual Keyboards,” n. </a:t>
            </a:r>
            <a:r>
              <a:rPr lang="en-IN" sz="2800" dirty="0" err="1"/>
              <a:t>pag.University</a:t>
            </a:r>
            <a:r>
              <a:rPr lang="en-IN" sz="2800" dirty="0"/>
              <a:t> of California, Nov. 05, 2003 (</a:t>
            </a:r>
            <a:r>
              <a:rPr lang="en-IN" sz="2800" dirty="0">
                <a:hlinkClick r:id="rId4">
                  <a:extLst>
                    <a:ext uri="{A12FA001-AC4F-418D-AE19-62706E023703}">
                      <ahyp:hlinkClr xmlns:ahyp="http://schemas.microsoft.com/office/drawing/2018/hyperlinkcolor" val="tx"/>
                    </a:ext>
                  </a:extLst>
                </a:hlinkClick>
              </a:rPr>
              <a:t>http://www.create.ucsb.edu/sims/PDFs/Koelsch_and_Turk_SIMS.pdf</a:t>
            </a:r>
            <a:r>
              <a:rPr lang="en-IN" sz="2800" dirty="0"/>
              <a:t>).</a:t>
            </a:r>
          </a:p>
        </p:txBody>
      </p:sp>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3" y="584200"/>
            <a:ext cx="7013196" cy="439436"/>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dirty="0"/>
              <a:t>REFERENCES</a:t>
            </a:r>
            <a:endParaRPr lang="en-US" sz="3600" dirty="0"/>
          </a:p>
        </p:txBody>
      </p:sp>
    </p:spTree>
    <p:extLst>
      <p:ext uri="{BB962C8B-B14F-4D97-AF65-F5344CB8AC3E}">
        <p14:creationId xmlns:p14="http://schemas.microsoft.com/office/powerpoint/2010/main" val="2647362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90228"/>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A57C3-15D4-4BF4-AA56-52AA2314AE01}"/>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300978" y="273542"/>
            <a:ext cx="11607800" cy="6133360"/>
          </a:xfrm>
          <a:prstGeom prst="rect">
            <a:avLst/>
          </a:prstGeom>
        </p:spPr>
      </p:pic>
      <p:grpSp>
        <p:nvGrpSpPr>
          <p:cNvPr id="5" name="Group 4" descr="This image is a computer monitor. ">
            <a:extLst>
              <a:ext uri="{FF2B5EF4-FFF2-40B4-BE49-F238E27FC236}">
                <a16:creationId xmlns:a16="http://schemas.microsoft.com/office/drawing/2014/main" id="{2B5C81F7-7031-49A8-8DA5-58800F53C781}"/>
              </a:ext>
              <a:ext uri="{C183D7F6-B498-43B3-948B-1728B52AA6E4}">
                <adec:decorative xmlns:adec="http://schemas.microsoft.com/office/drawing/2017/decorative" val="0"/>
              </a:ext>
            </a:extLst>
          </p:cNvPr>
          <p:cNvGrpSpPr/>
          <p:nvPr/>
        </p:nvGrpSpPr>
        <p:grpSpPr>
          <a:xfrm>
            <a:off x="3299849" y="912184"/>
            <a:ext cx="5762171" cy="4643012"/>
            <a:chOff x="2332041" y="1664133"/>
            <a:chExt cx="4233864" cy="3411539"/>
          </a:xfrm>
        </p:grpSpPr>
        <p:sp>
          <p:nvSpPr>
            <p:cNvPr id="6" name="Freeform 6">
              <a:extLst>
                <a:ext uri="{FF2B5EF4-FFF2-40B4-BE49-F238E27FC236}">
                  <a16:creationId xmlns:a16="http://schemas.microsoft.com/office/drawing/2014/main" id="{2CA30B76-3FEA-48E7-A43C-110149E3B8F0}"/>
                </a:ext>
              </a:extLst>
            </p:cNvPr>
            <p:cNvSpPr>
              <a:spLocks/>
            </p:cNvSpPr>
            <p:nvPr/>
          </p:nvSpPr>
          <p:spPr bwMode="auto">
            <a:xfrm>
              <a:off x="3733804" y="4581959"/>
              <a:ext cx="1438276" cy="455613"/>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77522DB6-3190-4F16-8B46-DB0517D98838}"/>
                </a:ext>
              </a:extLst>
            </p:cNvPr>
            <p:cNvSpPr>
              <a:spLocks/>
            </p:cNvSpPr>
            <p:nvPr/>
          </p:nvSpPr>
          <p:spPr bwMode="auto">
            <a:xfrm>
              <a:off x="3724280" y="5034396"/>
              <a:ext cx="1457326" cy="41276"/>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53383E99-9106-401E-9755-F4B58CB7950F}"/>
                </a:ext>
              </a:extLst>
            </p:cNvPr>
            <p:cNvSpPr>
              <a:spLocks/>
            </p:cNvSpPr>
            <p:nvPr/>
          </p:nvSpPr>
          <p:spPr bwMode="auto">
            <a:xfrm>
              <a:off x="2332041" y="1664133"/>
              <a:ext cx="4233864" cy="2935289"/>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5F8FAF6E-8DE5-4068-88C8-99E7C5F7162B}"/>
                </a:ext>
              </a:extLst>
            </p:cNvPr>
            <p:cNvSpPr>
              <a:spLocks/>
            </p:cNvSpPr>
            <p:nvPr/>
          </p:nvSpPr>
          <p:spPr bwMode="auto">
            <a:xfrm>
              <a:off x="2332041" y="1664133"/>
              <a:ext cx="4233864" cy="2554289"/>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17BDDE13-2A41-4D4D-B6DB-39C674B24C8B}"/>
                </a:ext>
              </a:extLst>
            </p:cNvPr>
            <p:cNvSpPr>
              <a:spLocks noChangeArrowheads="1"/>
            </p:cNvSpPr>
            <p:nvPr/>
          </p:nvSpPr>
          <p:spPr bwMode="auto">
            <a:xfrm>
              <a:off x="2487616" y="1829233"/>
              <a:ext cx="3924302" cy="2224089"/>
            </a:xfrm>
            <a:prstGeom prst="rect">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513DCB07-8BCA-492F-BCBB-AF98A89A70B0}"/>
                </a:ext>
              </a:extLst>
            </p:cNvPr>
            <p:cNvSpPr>
              <a:spLocks noChangeArrowheads="1"/>
            </p:cNvSpPr>
            <p:nvPr/>
          </p:nvSpPr>
          <p:spPr bwMode="auto">
            <a:xfrm>
              <a:off x="2487616" y="1829233"/>
              <a:ext cx="3924302" cy="4127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C0532815-1706-4400-A5CD-AE8A4C5E1571}"/>
                </a:ext>
              </a:extLst>
            </p:cNvPr>
            <p:cNvSpPr>
              <a:spLocks/>
            </p:cNvSpPr>
            <p:nvPr/>
          </p:nvSpPr>
          <p:spPr bwMode="auto">
            <a:xfrm>
              <a:off x="3511553" y="3986647"/>
              <a:ext cx="1874839" cy="6667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85324600-D3F1-4856-945D-AED9982A5FAD}"/>
                </a:ext>
              </a:extLst>
            </p:cNvPr>
            <p:cNvSpPr>
              <a:spLocks/>
            </p:cNvSpPr>
            <p:nvPr/>
          </p:nvSpPr>
          <p:spPr bwMode="auto">
            <a:xfrm>
              <a:off x="4238630" y="1664133"/>
              <a:ext cx="2327275" cy="2503490"/>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a:extLst>
              <a:ext uri="{FF2B5EF4-FFF2-40B4-BE49-F238E27FC236}">
                <a16:creationId xmlns:a16="http://schemas.microsoft.com/office/drawing/2014/main" id="{92A040F0-7FD4-4900-A15E-757CDA6D9740}"/>
              </a:ext>
            </a:extLst>
          </p:cNvPr>
          <p:cNvSpPr/>
          <p:nvPr/>
        </p:nvSpPr>
        <p:spPr>
          <a:xfrm>
            <a:off x="4896573" y="2050921"/>
            <a:ext cx="2249128" cy="584775"/>
          </a:xfrm>
          <a:prstGeom prst="rect">
            <a:avLst/>
          </a:prstGeom>
        </p:spPr>
        <p:txBody>
          <a:bodyPr wrap="square">
            <a:spAutoFit/>
          </a:bodyPr>
          <a:lstStyle/>
          <a:p>
            <a:r>
              <a:rPr lang="en-IN" sz="3200" b="1" dirty="0">
                <a:solidFill>
                  <a:schemeClr val="bg1"/>
                </a:solidFill>
              </a:rPr>
              <a:t> Guided by :-</a:t>
            </a:r>
            <a:endParaRPr lang="en-US" sz="2400" b="1" dirty="0">
              <a:solidFill>
                <a:schemeClr val="bg1"/>
              </a:solidFill>
            </a:endParaRPr>
          </a:p>
        </p:txBody>
      </p:sp>
      <p:sp>
        <p:nvSpPr>
          <p:cNvPr id="15" name="Text Placeholder 4">
            <a:extLst>
              <a:ext uri="{FF2B5EF4-FFF2-40B4-BE49-F238E27FC236}">
                <a16:creationId xmlns:a16="http://schemas.microsoft.com/office/drawing/2014/main" id="{C68D2F11-8EE2-454D-86E1-45ADE888D36D}"/>
              </a:ext>
            </a:extLst>
          </p:cNvPr>
          <p:cNvSpPr txBox="1">
            <a:spLocks/>
          </p:cNvSpPr>
          <p:nvPr/>
        </p:nvSpPr>
        <p:spPr>
          <a:xfrm>
            <a:off x="3737380" y="2628251"/>
            <a:ext cx="4717239" cy="370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Dr. </a:t>
            </a:r>
            <a:r>
              <a:rPr lang="en-US" sz="2400" b="1" dirty="0" err="1">
                <a:solidFill>
                  <a:schemeClr val="bg1"/>
                </a:solidFill>
              </a:rPr>
              <a:t>Muneendra</a:t>
            </a:r>
            <a:r>
              <a:rPr lang="en-US" sz="2400" b="1" dirty="0">
                <a:solidFill>
                  <a:schemeClr val="bg1"/>
                </a:solidFill>
              </a:rPr>
              <a:t> Ojha</a:t>
            </a:r>
            <a:endParaRPr lang="en-US" sz="2000" dirty="0">
              <a:solidFill>
                <a:schemeClr val="bg1"/>
              </a:solidFill>
            </a:endParaRPr>
          </a:p>
        </p:txBody>
      </p:sp>
      <p:sp>
        <p:nvSpPr>
          <p:cNvPr id="4" name="TextBox 3">
            <a:extLst>
              <a:ext uri="{FF2B5EF4-FFF2-40B4-BE49-F238E27FC236}">
                <a16:creationId xmlns:a16="http://schemas.microsoft.com/office/drawing/2014/main" id="{792D2A8A-3501-412B-BD82-AF3DFDA28C0E}"/>
              </a:ext>
            </a:extLst>
          </p:cNvPr>
          <p:cNvSpPr txBox="1"/>
          <p:nvPr/>
        </p:nvSpPr>
        <p:spPr>
          <a:xfrm>
            <a:off x="4779818" y="3130460"/>
            <a:ext cx="2687309" cy="646331"/>
          </a:xfrm>
          <a:prstGeom prst="rect">
            <a:avLst/>
          </a:prstGeom>
          <a:noFill/>
        </p:spPr>
        <p:txBody>
          <a:bodyPr wrap="square" rtlCol="0">
            <a:spAutoFit/>
          </a:bodyPr>
          <a:lstStyle/>
          <a:p>
            <a:pPr algn="ctr"/>
            <a:r>
              <a:rPr lang="en-US" b="1" dirty="0">
                <a:solidFill>
                  <a:schemeClr val="bg1"/>
                </a:solidFill>
              </a:rPr>
              <a:t>Assistant Professor</a:t>
            </a:r>
          </a:p>
          <a:p>
            <a:pPr algn="ctr"/>
            <a:r>
              <a:rPr lang="en-US" b="1" dirty="0">
                <a:solidFill>
                  <a:schemeClr val="bg1"/>
                </a:solidFill>
              </a:rPr>
              <a:t>IIITNR</a:t>
            </a:r>
          </a:p>
        </p:txBody>
      </p:sp>
    </p:spTree>
    <p:extLst>
      <p:ext uri="{BB962C8B-B14F-4D97-AF65-F5344CB8AC3E}">
        <p14:creationId xmlns:p14="http://schemas.microsoft.com/office/powerpoint/2010/main" val="440109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997817F9-F9AA-418C-B371-110F82354DA7}"/>
              </a:ext>
              <a:ext uri="{C183D7F6-B498-43B3-948B-1728B52AA6E4}">
                <adec:decorative xmlns:adec="http://schemas.microsoft.com/office/drawing/2017/decorative" val="1"/>
              </a:ext>
            </a:extLst>
          </p:cNvPr>
          <p:cNvSpPr/>
          <p:nvPr/>
        </p:nvSpPr>
        <p:spPr>
          <a:xfrm>
            <a:off x="1842813" y="870012"/>
            <a:ext cx="8202967" cy="665826"/>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Objective of the Project</a:t>
            </a:r>
          </a:p>
        </p:txBody>
      </p:sp>
      <p:sp>
        <p:nvSpPr>
          <p:cNvPr id="5" name="Content Placeholder 15">
            <a:extLst>
              <a:ext uri="{FF2B5EF4-FFF2-40B4-BE49-F238E27FC236}">
                <a16:creationId xmlns:a16="http://schemas.microsoft.com/office/drawing/2014/main" id="{7CA08C95-A06B-4C8C-A980-B46D914FAB36}"/>
              </a:ext>
            </a:extLst>
          </p:cNvPr>
          <p:cNvSpPr txBox="1">
            <a:spLocks/>
          </p:cNvSpPr>
          <p:nvPr/>
        </p:nvSpPr>
        <p:spPr>
          <a:xfrm>
            <a:off x="2034379" y="2016941"/>
            <a:ext cx="8011401" cy="38085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t>The major objectives is to design a vision based </a:t>
            </a:r>
            <a:r>
              <a:rPr lang="en-IN" sz="2400" b="1" dirty="0"/>
              <a:t>Virtual Keyboard </a:t>
            </a:r>
            <a:r>
              <a:rPr lang="en-IN" sz="2400" dirty="0"/>
              <a:t>which detects interrupt as key recognition. Mono-vision video of hand posture for pressing the keys is analysed. The analysed hand posture is taken into account under various transactions to estimate the key pressed. Mechanical transducers does two operations for key estimation (key press and key release concepts), while Virtual Keyboard requires only key press operation to estimate the key and not key release operation.</a:t>
            </a:r>
          </a:p>
        </p:txBody>
      </p:sp>
      <p:sp>
        <p:nvSpPr>
          <p:cNvPr id="7" name="Rectangle 6">
            <a:extLst>
              <a:ext uri="{FF2B5EF4-FFF2-40B4-BE49-F238E27FC236}">
                <a16:creationId xmlns:a16="http://schemas.microsoft.com/office/drawing/2014/main" id="{FAC00415-B90D-4DE1-AF59-C7287D3D6647}"/>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3C91AC-02B2-4240-9A8F-5CC5BBA55CAD}"/>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3995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75">
            <a:extLst>
              <a:ext uri="{FF2B5EF4-FFF2-40B4-BE49-F238E27FC236}">
                <a16:creationId xmlns:a16="http://schemas.microsoft.com/office/drawing/2014/main" id="{389E7E18-B581-48DD-BF3C-8A7D1D57968F}"/>
              </a:ext>
              <a:ext uri="{C183D7F6-B498-43B3-948B-1728B52AA6E4}">
                <adec:decorative xmlns:adec="http://schemas.microsoft.com/office/drawing/2017/decorative" val="1"/>
              </a:ext>
            </a:extLst>
          </p:cNvPr>
          <p:cNvSpPr/>
          <p:nvPr/>
        </p:nvSpPr>
        <p:spPr>
          <a:xfrm>
            <a:off x="1893147" y="701467"/>
            <a:ext cx="8202967" cy="754471"/>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Aim</a:t>
            </a:r>
          </a:p>
        </p:txBody>
      </p:sp>
      <p:sp>
        <p:nvSpPr>
          <p:cNvPr id="5" name="Text Placeholder 32">
            <a:extLst>
              <a:ext uri="{FF2B5EF4-FFF2-40B4-BE49-F238E27FC236}">
                <a16:creationId xmlns:a16="http://schemas.microsoft.com/office/drawing/2014/main" id="{D0BBA53A-4A16-4DD4-97BC-0DED9DD888CE}"/>
              </a:ext>
            </a:extLst>
          </p:cNvPr>
          <p:cNvSpPr txBox="1">
            <a:spLocks/>
          </p:cNvSpPr>
          <p:nvPr/>
        </p:nvSpPr>
        <p:spPr>
          <a:xfrm>
            <a:off x="1811231" y="1455938"/>
            <a:ext cx="9146012" cy="4758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endParaRPr lang="en-IN" sz="3200" b="1" dirty="0"/>
          </a:p>
          <a:p>
            <a:pPr marL="0" indent="0" algn="ctr">
              <a:buClr>
                <a:schemeClr val="accent2"/>
              </a:buClr>
              <a:buNone/>
            </a:pPr>
            <a:r>
              <a:rPr lang="en-IN" sz="3200" b="1" dirty="0"/>
              <a:t>Creating a software environment that allows us to give the input characters without the need of any physical keyboard.</a:t>
            </a:r>
          </a:p>
          <a:p>
            <a:pPr marL="342900" indent="-342900">
              <a:buClr>
                <a:schemeClr val="accent2"/>
              </a:buClr>
            </a:pPr>
            <a:endParaRPr lang="en-IN" sz="3200" b="1" dirty="0"/>
          </a:p>
        </p:txBody>
      </p:sp>
      <p:sp>
        <p:nvSpPr>
          <p:cNvPr id="6" name="Rectangle 5">
            <a:extLst>
              <a:ext uri="{FF2B5EF4-FFF2-40B4-BE49-F238E27FC236}">
                <a16:creationId xmlns:a16="http://schemas.microsoft.com/office/drawing/2014/main" id="{EDAD97DE-3075-40BA-A067-E86D5575E482}"/>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85E0ABA-06F2-4716-8F6E-17838205E9D3}"/>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3647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75">
            <a:extLst>
              <a:ext uri="{FF2B5EF4-FFF2-40B4-BE49-F238E27FC236}">
                <a16:creationId xmlns:a16="http://schemas.microsoft.com/office/drawing/2014/main" id="{389E7E18-B581-48DD-BF3C-8A7D1D57968F}"/>
              </a:ext>
              <a:ext uri="{C183D7F6-B498-43B3-948B-1728B52AA6E4}">
                <adec:decorative xmlns:adec="http://schemas.microsoft.com/office/drawing/2017/decorative" val="1"/>
              </a:ext>
            </a:extLst>
          </p:cNvPr>
          <p:cNvSpPr/>
          <p:nvPr/>
        </p:nvSpPr>
        <p:spPr>
          <a:xfrm>
            <a:off x="1893147" y="701467"/>
            <a:ext cx="8202967" cy="754471"/>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Motivation</a:t>
            </a:r>
          </a:p>
        </p:txBody>
      </p:sp>
      <p:sp>
        <p:nvSpPr>
          <p:cNvPr id="5" name="Text Placeholder 32">
            <a:extLst>
              <a:ext uri="{FF2B5EF4-FFF2-40B4-BE49-F238E27FC236}">
                <a16:creationId xmlns:a16="http://schemas.microsoft.com/office/drawing/2014/main" id="{D0BBA53A-4A16-4DD4-97BC-0DED9DD888CE}"/>
              </a:ext>
            </a:extLst>
          </p:cNvPr>
          <p:cNvSpPr txBox="1">
            <a:spLocks/>
          </p:cNvSpPr>
          <p:nvPr/>
        </p:nvSpPr>
        <p:spPr>
          <a:xfrm>
            <a:off x="1522994" y="2192785"/>
            <a:ext cx="9146012" cy="4758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accent2"/>
              </a:buClr>
              <a:buNone/>
            </a:pPr>
            <a:r>
              <a:rPr lang="en-IN" sz="3200" b="1" dirty="0"/>
              <a:t>Integration of such virtual keyboard with personal computers using serial bus communication could help us to cut down the need for external mechanical keys and keyboards hence decreasing the cost, space complexity and also make PC’s more slimmer and optimal.</a:t>
            </a:r>
          </a:p>
          <a:p>
            <a:pPr marL="342900" indent="-342900">
              <a:buClr>
                <a:schemeClr val="accent2"/>
              </a:buClr>
            </a:pPr>
            <a:endParaRPr lang="en-IN" sz="3200" b="1" dirty="0"/>
          </a:p>
        </p:txBody>
      </p:sp>
      <p:sp>
        <p:nvSpPr>
          <p:cNvPr id="6" name="Rectangle 5">
            <a:extLst>
              <a:ext uri="{FF2B5EF4-FFF2-40B4-BE49-F238E27FC236}">
                <a16:creationId xmlns:a16="http://schemas.microsoft.com/office/drawing/2014/main" id="{EDAD97DE-3075-40BA-A067-E86D5575E482}"/>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85E0ABA-06F2-4716-8F6E-17838205E9D3}"/>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6039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E39A0512-2D44-4624-86D2-8C3DB472DDB8}"/>
              </a:ext>
              <a:ext uri="{C183D7F6-B498-43B3-948B-1728B52AA6E4}">
                <adec:decorative xmlns:adec="http://schemas.microsoft.com/office/drawing/2017/decorative" val="1"/>
              </a:ext>
            </a:extLst>
          </p:cNvPr>
          <p:cNvSpPr/>
          <p:nvPr/>
        </p:nvSpPr>
        <p:spPr>
          <a:xfrm>
            <a:off x="1867980" y="886025"/>
            <a:ext cx="8202967" cy="692327"/>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t>Current Technology</a:t>
            </a:r>
            <a:endParaRPr lang="en-US" sz="3200" dirty="0"/>
          </a:p>
        </p:txBody>
      </p:sp>
      <p:sp>
        <p:nvSpPr>
          <p:cNvPr id="5" name="Content Placeholder 15">
            <a:extLst>
              <a:ext uri="{FF2B5EF4-FFF2-40B4-BE49-F238E27FC236}">
                <a16:creationId xmlns:a16="http://schemas.microsoft.com/office/drawing/2014/main" id="{CF5E1773-EB57-4AFF-9D15-9DF95F59C09F}"/>
              </a:ext>
            </a:extLst>
          </p:cNvPr>
          <p:cNvSpPr txBox="1">
            <a:spLocks/>
          </p:cNvSpPr>
          <p:nvPr/>
        </p:nvSpPr>
        <p:spPr>
          <a:xfrm>
            <a:off x="2090299" y="2103926"/>
            <a:ext cx="8011401" cy="28763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4000" dirty="0">
                <a:solidFill>
                  <a:schemeClr val="accent1"/>
                </a:solidFill>
                <a:effectLst>
                  <a:outerShdw blurRad="38100" dist="38100" dir="2700000" algn="tl">
                    <a:srgbClr val="000000"/>
                  </a:outerShdw>
                </a:effectLst>
                <a:ea typeface="ＭＳ Ｐゴシック" panose="020B0600070205080204" pitchFamily="34" charset="-128"/>
              </a:rPr>
              <a:t>Mechanical Keyboard</a:t>
            </a:r>
            <a:endParaRPr lang="en-US" altLang="ja-JP" sz="4000" dirty="0">
              <a:solidFill>
                <a:srgbClr val="000000"/>
              </a:solidFill>
              <a:effectLst>
                <a:outerShdw blurRad="38100" dist="38100" dir="2700000" algn="tl">
                  <a:srgbClr val="FFFFFF"/>
                </a:outerShdw>
              </a:effectLst>
              <a:ea typeface="ＭＳ Ｐゴシック" panose="020B0600070205080204" pitchFamily="34" charset="-128"/>
            </a:endParaRPr>
          </a:p>
          <a:p>
            <a:r>
              <a:rPr lang="en-US" altLang="ja-JP" sz="4000" dirty="0">
                <a:solidFill>
                  <a:srgbClr val="000000"/>
                </a:solidFill>
                <a:effectLst>
                  <a:outerShdw blurRad="38100" dist="38100" dir="2700000" algn="tl">
                    <a:srgbClr val="FFFFFF"/>
                  </a:outerShdw>
                </a:effectLst>
                <a:ea typeface="ＭＳ Ｐゴシック" panose="020B0600070205080204" pitchFamily="34" charset="-128"/>
              </a:rPr>
              <a:t>Touch keyboard</a:t>
            </a:r>
          </a:p>
          <a:p>
            <a:pPr>
              <a:buClr>
                <a:schemeClr val="accent2"/>
              </a:buClr>
            </a:pPr>
            <a:endParaRPr lang="en-IN" sz="4000" dirty="0"/>
          </a:p>
        </p:txBody>
      </p:sp>
      <p:sp>
        <p:nvSpPr>
          <p:cNvPr id="6" name="Rectangle 5">
            <a:extLst>
              <a:ext uri="{FF2B5EF4-FFF2-40B4-BE49-F238E27FC236}">
                <a16:creationId xmlns:a16="http://schemas.microsoft.com/office/drawing/2014/main" id="{B1700600-6065-4789-86EA-24259C89234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C71F8EA-F231-451A-A828-2CDBA9C77DE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1682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E39A0512-2D44-4624-86D2-8C3DB472DDB8}"/>
              </a:ext>
              <a:ext uri="{C183D7F6-B498-43B3-948B-1728B52AA6E4}">
                <adec:decorative xmlns:adec="http://schemas.microsoft.com/office/drawing/2017/decorative" val="1"/>
              </a:ext>
            </a:extLst>
          </p:cNvPr>
          <p:cNvSpPr/>
          <p:nvPr/>
        </p:nvSpPr>
        <p:spPr>
          <a:xfrm>
            <a:off x="1867980" y="886025"/>
            <a:ext cx="8202967" cy="692327"/>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t>Modules used</a:t>
            </a:r>
            <a:endParaRPr lang="en-US" sz="3200" dirty="0"/>
          </a:p>
        </p:txBody>
      </p:sp>
      <p:sp>
        <p:nvSpPr>
          <p:cNvPr id="5" name="Content Placeholder 15">
            <a:extLst>
              <a:ext uri="{FF2B5EF4-FFF2-40B4-BE49-F238E27FC236}">
                <a16:creationId xmlns:a16="http://schemas.microsoft.com/office/drawing/2014/main" id="{CF5E1773-EB57-4AFF-9D15-9DF95F59C09F}"/>
              </a:ext>
            </a:extLst>
          </p:cNvPr>
          <p:cNvSpPr txBox="1">
            <a:spLocks/>
          </p:cNvSpPr>
          <p:nvPr/>
        </p:nvSpPr>
        <p:spPr>
          <a:xfrm>
            <a:off x="2090299" y="2103926"/>
            <a:ext cx="8011401" cy="28763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ja-JP" sz="4000" b="1" dirty="0">
                <a:solidFill>
                  <a:srgbClr val="000000"/>
                </a:solidFill>
                <a:effectLst>
                  <a:outerShdw blurRad="38100" dist="38100" dir="2700000" algn="tl">
                    <a:srgbClr val="FFFFFF"/>
                  </a:outerShdw>
                </a:effectLst>
                <a:ea typeface="ＭＳ Ｐゴシック" panose="020B0600070205080204" pitchFamily="34" charset="-128"/>
              </a:rPr>
              <a:t>OpenCV</a:t>
            </a:r>
          </a:p>
          <a:p>
            <a:r>
              <a:rPr lang="en-US" altLang="ja-JP" sz="4000" b="1" dirty="0">
                <a:solidFill>
                  <a:srgbClr val="000000"/>
                </a:solidFill>
                <a:effectLst>
                  <a:outerShdw blurRad="38100" dist="38100" dir="2700000" algn="tl">
                    <a:srgbClr val="FFFFFF"/>
                  </a:outerShdw>
                </a:effectLst>
                <a:ea typeface="ＭＳ Ｐゴシック" panose="020B0600070205080204" pitchFamily="34" charset="-128"/>
              </a:rPr>
              <a:t>Playsound</a:t>
            </a:r>
          </a:p>
          <a:p>
            <a:r>
              <a:rPr lang="en-US" altLang="ja-JP" sz="4000" b="1" dirty="0">
                <a:solidFill>
                  <a:srgbClr val="000000"/>
                </a:solidFill>
                <a:effectLst>
                  <a:outerShdw blurRad="38100" dist="38100" dir="2700000" algn="tl">
                    <a:srgbClr val="FFFFFF"/>
                  </a:outerShdw>
                </a:effectLst>
                <a:ea typeface="ＭＳ Ｐゴシック" panose="020B0600070205080204" pitchFamily="34" charset="-128"/>
              </a:rPr>
              <a:t>Spyder IDE</a:t>
            </a:r>
          </a:p>
          <a:p>
            <a:r>
              <a:rPr lang="en-US" altLang="ja-JP" sz="4000" b="1" dirty="0">
                <a:solidFill>
                  <a:srgbClr val="000000"/>
                </a:solidFill>
                <a:effectLst>
                  <a:outerShdw blurRad="38100" dist="38100" dir="2700000" algn="tl">
                    <a:srgbClr val="FFFFFF"/>
                  </a:outerShdw>
                </a:effectLst>
                <a:ea typeface="ＭＳ Ｐゴシック" panose="020B0600070205080204" pitchFamily="34" charset="-128"/>
              </a:rPr>
              <a:t>Pyautogui</a:t>
            </a:r>
          </a:p>
          <a:p>
            <a:pPr>
              <a:buClr>
                <a:schemeClr val="accent2"/>
              </a:buClr>
            </a:pPr>
            <a:endParaRPr lang="en-IN" sz="4000" dirty="0"/>
          </a:p>
        </p:txBody>
      </p:sp>
      <p:sp>
        <p:nvSpPr>
          <p:cNvPr id="6" name="Rectangle 5">
            <a:extLst>
              <a:ext uri="{FF2B5EF4-FFF2-40B4-BE49-F238E27FC236}">
                <a16:creationId xmlns:a16="http://schemas.microsoft.com/office/drawing/2014/main" id="{B1700600-6065-4789-86EA-24259C89234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C71F8EA-F231-451A-A828-2CDBA9C77DE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Image result for opencv">
            <a:extLst>
              <a:ext uri="{FF2B5EF4-FFF2-40B4-BE49-F238E27FC236}">
                <a16:creationId xmlns:a16="http://schemas.microsoft.com/office/drawing/2014/main" id="{68462037-3220-4EEE-8B40-7A58C82E0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910" y="1927842"/>
            <a:ext cx="17145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4CDED4C-C200-4099-B865-FE30550B5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802" y="4673398"/>
            <a:ext cx="4857350" cy="1097087"/>
          </a:xfrm>
          <a:prstGeom prst="rect">
            <a:avLst/>
          </a:prstGeom>
        </p:spPr>
      </p:pic>
      <p:pic>
        <p:nvPicPr>
          <p:cNvPr id="13" name="Graphic 12">
            <a:extLst>
              <a:ext uri="{FF2B5EF4-FFF2-40B4-BE49-F238E27FC236}">
                <a16:creationId xmlns:a16="http://schemas.microsoft.com/office/drawing/2014/main" id="{58107959-8190-4EBE-85CF-D1D8B339FC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1477" y="1909970"/>
            <a:ext cx="2552700" cy="2447925"/>
          </a:xfrm>
          <a:prstGeom prst="rect">
            <a:avLst/>
          </a:prstGeom>
        </p:spPr>
      </p:pic>
    </p:spTree>
    <p:extLst>
      <p:ext uri="{BB962C8B-B14F-4D97-AF65-F5344CB8AC3E}">
        <p14:creationId xmlns:p14="http://schemas.microsoft.com/office/powerpoint/2010/main" val="3555345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E39A0512-2D44-4624-86D2-8C3DB472DDB8}"/>
              </a:ext>
              <a:ext uri="{C183D7F6-B498-43B3-948B-1728B52AA6E4}">
                <adec:decorative xmlns:adec="http://schemas.microsoft.com/office/drawing/2017/decorative" val="1"/>
              </a:ext>
            </a:extLst>
          </p:cNvPr>
          <p:cNvSpPr/>
          <p:nvPr/>
        </p:nvSpPr>
        <p:spPr>
          <a:xfrm>
            <a:off x="1867980" y="886025"/>
            <a:ext cx="8202967" cy="692327"/>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t>Tools Used</a:t>
            </a:r>
            <a:endParaRPr lang="en-US" sz="3200" dirty="0"/>
          </a:p>
        </p:txBody>
      </p:sp>
      <p:sp>
        <p:nvSpPr>
          <p:cNvPr id="5" name="Content Placeholder 15">
            <a:extLst>
              <a:ext uri="{FF2B5EF4-FFF2-40B4-BE49-F238E27FC236}">
                <a16:creationId xmlns:a16="http://schemas.microsoft.com/office/drawing/2014/main" id="{CF5E1773-EB57-4AFF-9D15-9DF95F59C09F}"/>
              </a:ext>
            </a:extLst>
          </p:cNvPr>
          <p:cNvSpPr txBox="1">
            <a:spLocks/>
          </p:cNvSpPr>
          <p:nvPr/>
        </p:nvSpPr>
        <p:spPr>
          <a:xfrm>
            <a:off x="2090299" y="2103926"/>
            <a:ext cx="8011401" cy="28763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IN" sz="4000" b="1" dirty="0"/>
              <a:t>Masking</a:t>
            </a:r>
          </a:p>
          <a:p>
            <a:pPr>
              <a:buClr>
                <a:schemeClr val="accent2"/>
              </a:buClr>
            </a:pPr>
            <a:r>
              <a:rPr lang="en-IN" sz="4000" b="1" dirty="0"/>
              <a:t>Contour detection</a:t>
            </a:r>
          </a:p>
          <a:p>
            <a:pPr>
              <a:buClr>
                <a:schemeClr val="accent2"/>
              </a:buClr>
            </a:pPr>
            <a:r>
              <a:rPr lang="en-IN" sz="4000" b="1" dirty="0"/>
              <a:t>Convex Hull</a:t>
            </a:r>
          </a:p>
        </p:txBody>
      </p:sp>
      <p:sp>
        <p:nvSpPr>
          <p:cNvPr id="6" name="Rectangle 5">
            <a:extLst>
              <a:ext uri="{FF2B5EF4-FFF2-40B4-BE49-F238E27FC236}">
                <a16:creationId xmlns:a16="http://schemas.microsoft.com/office/drawing/2014/main" id="{B1700600-6065-4789-86EA-24259C89234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C71F8EA-F231-451A-A828-2CDBA9C77DE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4" descr="Image result for masking image processing">
            <a:extLst>
              <a:ext uri="{FF2B5EF4-FFF2-40B4-BE49-F238E27FC236}">
                <a16:creationId xmlns:a16="http://schemas.microsoft.com/office/drawing/2014/main" id="{9D435F2C-454B-4AB7-9189-317C74D771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693" y="2097268"/>
            <a:ext cx="3305175" cy="17383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030" name="Picture 6" descr="Image result for contour detection">
            <a:extLst>
              <a:ext uri="{FF2B5EF4-FFF2-40B4-BE49-F238E27FC236}">
                <a16:creationId xmlns:a16="http://schemas.microsoft.com/office/drawing/2014/main" id="{FDAC7582-04EC-4B1C-B65C-A42EB3E26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694" y="4354491"/>
            <a:ext cx="3305174" cy="227689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032" name="Picture 8" descr="Image result for convex hull">
            <a:extLst>
              <a:ext uri="{FF2B5EF4-FFF2-40B4-BE49-F238E27FC236}">
                <a16:creationId xmlns:a16="http://schemas.microsoft.com/office/drawing/2014/main" id="{B7BA513C-B9F3-4DCD-A12C-28C42EE7C8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678" y="4730816"/>
            <a:ext cx="4383785" cy="15242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33225"/>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366</Words>
  <Application>Microsoft Office PowerPoint</Application>
  <PresentationFormat>Widescreen</PresentationFormat>
  <Paragraphs>52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Century Gothic</vt:lpstr>
      <vt:lpstr>Office Theme</vt:lpstr>
      <vt:lpstr>Balanced scorecard slide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Balanced scorecard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2018-12-07T19:03:52Z</dcterms:created>
  <dcterms:modified xsi:type="dcterms:W3CDTF">2019-12-11T03:29:53Z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